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8" r:id="rId3"/>
    <p:sldId id="27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88701" autoAdjust="0"/>
  </p:normalViewPr>
  <p:slideViewPr>
    <p:cSldViewPr snapToGrid="0">
      <p:cViewPr varScale="1">
        <p:scale>
          <a:sx n="80" d="100"/>
          <a:sy n="80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AF70-3220-4BCA-897C-86E221F15310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0A0E-004A-4DD5-B848-22B8C45AD8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66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E0A0E-004A-4DD5-B848-22B8C45AD840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65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E0A0E-004A-4DD5-B848-22B8C45AD840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5056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E0A0E-004A-4DD5-B848-22B8C45AD840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939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386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4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98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11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233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53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8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05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864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48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7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5.9.2022.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657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fera.hr/dodatni-digitalni-sadrzaji/82f9a72f-9ee6-42bc-b038-0b380502a8e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51922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51922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e-sfera.hr/dodatni-digitalni-sadrzaji/82f9a72f-9ee6-42bc-b038-0b380502a8ee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377165"/>
            <a:ext cx="9144000" cy="1062598"/>
          </a:xfrm>
        </p:spPr>
        <p:txBody>
          <a:bodyPr/>
          <a:lstStyle/>
          <a:p>
            <a:r>
              <a:rPr lang="hr-HR" b="1" dirty="0" err="1">
                <a:solidFill>
                  <a:srgbClr val="FF0000"/>
                </a:solidFill>
              </a:rPr>
              <a:t>UNIT</a:t>
            </a:r>
            <a:r>
              <a:rPr lang="hr-HR" b="1" dirty="0">
                <a:solidFill>
                  <a:srgbClr val="FF0000"/>
                </a:solidFill>
              </a:rPr>
              <a:t> 1: Who am I?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153" y="3696167"/>
            <a:ext cx="9144000" cy="1655762"/>
          </a:xfrm>
        </p:spPr>
        <p:txBody>
          <a:bodyPr>
            <a:normAutofit/>
          </a:bodyPr>
          <a:lstStyle/>
          <a:p>
            <a:r>
              <a:rPr lang="hr-HR" sz="6000" dirty="0"/>
              <a:t>My </a:t>
            </a:r>
            <a:r>
              <a:rPr lang="hr-HR" sz="6000" dirty="0" err="1"/>
              <a:t>favourite</a:t>
            </a:r>
            <a:r>
              <a:rPr lang="hr-HR" sz="6000" dirty="0"/>
              <a:t> band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86264" y="1035597"/>
            <a:ext cx="3363427" cy="44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560" y="571526"/>
            <a:ext cx="820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HAVE</a:t>
            </a:r>
            <a:r>
              <a:rPr lang="hr-HR" sz="3200" dirty="0"/>
              <a:t> GOT </a:t>
            </a:r>
            <a:r>
              <a:rPr lang="hr-HR" sz="3200" dirty="0" err="1"/>
              <a:t>or</a:t>
            </a:r>
            <a:r>
              <a:rPr lang="hr-HR" sz="3200" dirty="0"/>
              <a:t> </a:t>
            </a:r>
            <a:r>
              <a:rPr lang="hr-HR" sz="3200" dirty="0" err="1"/>
              <a:t>HAS</a:t>
            </a:r>
            <a:r>
              <a:rPr lang="hr-HR" sz="3200" dirty="0"/>
              <a:t> GOT?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564105"/>
            <a:ext cx="7375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I 								</a:t>
            </a:r>
            <a:r>
              <a:rPr lang="hr-HR" sz="3200" dirty="0" err="1"/>
              <a:t>We</a:t>
            </a:r>
            <a:endParaRPr lang="hr-HR" sz="3200" dirty="0"/>
          </a:p>
          <a:p>
            <a:r>
              <a:rPr lang="hr-HR" sz="3200" dirty="0"/>
              <a:t>You							You</a:t>
            </a:r>
          </a:p>
          <a:p>
            <a:r>
              <a:rPr lang="hr-HR" sz="3200" dirty="0"/>
              <a:t>He							</a:t>
            </a:r>
            <a:r>
              <a:rPr lang="hr-HR" sz="3200" dirty="0" err="1"/>
              <a:t>They</a:t>
            </a:r>
            <a:endParaRPr lang="hr-HR" sz="3200" dirty="0"/>
          </a:p>
          <a:p>
            <a:r>
              <a:rPr lang="hr-HR" sz="3200" dirty="0" err="1"/>
              <a:t>She</a:t>
            </a:r>
            <a:endParaRPr lang="hr-HR" sz="3200" dirty="0"/>
          </a:p>
          <a:p>
            <a:r>
              <a:rPr lang="hr-HR" sz="3200" dirty="0" err="1"/>
              <a:t>It</a:t>
            </a:r>
            <a:endParaRPr lang="hr-H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01153" y="1564105"/>
            <a:ext cx="19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00B0F0"/>
                </a:solidFill>
              </a:rPr>
              <a:t>have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9884" y="2056547"/>
            <a:ext cx="1720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00B0F0"/>
                </a:solidFill>
              </a:rPr>
              <a:t>have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5820" y="1564105"/>
            <a:ext cx="169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00B0F0"/>
                </a:solidFill>
              </a:rPr>
              <a:t>have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endParaRPr lang="hr-HR" sz="28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3788" y="2087325"/>
            <a:ext cx="157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00B0F0"/>
                </a:solidFill>
              </a:rPr>
              <a:t>have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3841" y="2610545"/>
            <a:ext cx="1690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00B0F0"/>
                </a:solidFill>
              </a:rPr>
              <a:t>have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endParaRPr lang="hr-HR" sz="28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9884" y="2564379"/>
            <a:ext cx="138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FF0000"/>
                </a:solidFill>
              </a:rPr>
              <a:t>has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 err="1">
                <a:solidFill>
                  <a:srgbClr val="FF0000"/>
                </a:solidFill>
              </a:rPr>
              <a:t>got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6189" y="3050402"/>
            <a:ext cx="138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FF0000"/>
                </a:solidFill>
              </a:rPr>
              <a:t>has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 err="1">
                <a:solidFill>
                  <a:srgbClr val="FF0000"/>
                </a:solidFill>
              </a:rPr>
              <a:t>got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9884" y="3580041"/>
            <a:ext cx="138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FF0000"/>
                </a:solidFill>
              </a:rPr>
              <a:t>has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got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8680" y="4876800"/>
            <a:ext cx="560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TO </a:t>
            </a:r>
            <a:r>
              <a:rPr lang="hr-HR" sz="3200" dirty="0" err="1"/>
              <a:t>HAVE</a:t>
            </a:r>
            <a:r>
              <a:rPr lang="hr-HR" sz="3200" dirty="0"/>
              <a:t> GOT = imati</a:t>
            </a:r>
          </a:p>
        </p:txBody>
      </p:sp>
    </p:spTree>
    <p:extLst>
      <p:ext uri="{BB962C8B-B14F-4D97-AF65-F5344CB8AC3E}">
        <p14:creationId xmlns:p14="http://schemas.microsoft.com/office/powerpoint/2010/main" val="1844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358" y="240632"/>
            <a:ext cx="9107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Look</a:t>
            </a:r>
            <a:r>
              <a:rPr lang="hr-HR" sz="3200" dirty="0"/>
              <a:t> at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examples</a:t>
            </a:r>
            <a:r>
              <a:rPr lang="hr-HR" sz="3200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358" y="998621"/>
            <a:ext cx="7880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I </a:t>
            </a:r>
            <a:r>
              <a:rPr lang="hr-HR" sz="3200" dirty="0" err="1">
                <a:solidFill>
                  <a:srgbClr val="00B0F0"/>
                </a:solidFill>
              </a:rPr>
              <a:t>have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/>
              <a:t>a bike.           </a:t>
            </a:r>
            <a:r>
              <a:rPr lang="hr-HR" sz="3200" i="1" dirty="0"/>
              <a:t>ili</a:t>
            </a:r>
            <a:r>
              <a:rPr lang="hr-HR" sz="3200" dirty="0"/>
              <a:t>        </a:t>
            </a:r>
            <a:r>
              <a:rPr lang="hr-HR" sz="3200" dirty="0" err="1"/>
              <a:t>I</a:t>
            </a:r>
            <a:r>
              <a:rPr lang="hr-HR" sz="3200" dirty="0" err="1">
                <a:solidFill>
                  <a:srgbClr val="00B0F0"/>
                </a:solidFill>
              </a:rPr>
              <a:t>’ve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/>
              <a:t>a bike.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064042"/>
            <a:ext cx="778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3200" dirty="0" err="1">
                <a:solidFill>
                  <a:srgbClr val="FF0000"/>
                </a:solidFill>
              </a:rPr>
              <a:t>has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got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/>
              <a:t>a bike.        </a:t>
            </a:r>
            <a:r>
              <a:rPr lang="hr-HR" sz="2800" i="1" dirty="0"/>
              <a:t>ili</a:t>
            </a:r>
            <a:r>
              <a:rPr lang="hr-HR" sz="2800" dirty="0"/>
              <a:t>       </a:t>
            </a:r>
            <a:r>
              <a:rPr lang="hr-HR" sz="2800" dirty="0" err="1"/>
              <a:t>She</a:t>
            </a:r>
            <a:r>
              <a:rPr lang="hr-HR" sz="2800" dirty="0" err="1">
                <a:solidFill>
                  <a:srgbClr val="FF0000"/>
                </a:solidFill>
              </a:rPr>
              <a:t>’s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got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/>
              <a:t>a bike.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358" y="1495000"/>
            <a:ext cx="862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I </a:t>
            </a:r>
            <a:r>
              <a:rPr lang="hr-HR" sz="3200" dirty="0" err="1">
                <a:solidFill>
                  <a:srgbClr val="00B0F0"/>
                </a:solidFill>
              </a:rPr>
              <a:t>have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not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/>
              <a:t>a car.       </a:t>
            </a:r>
            <a:r>
              <a:rPr lang="hr-HR" sz="3200" i="1" dirty="0"/>
              <a:t>ili        </a:t>
            </a:r>
            <a:r>
              <a:rPr lang="hr-HR" sz="3200" dirty="0"/>
              <a:t>I </a:t>
            </a:r>
            <a:r>
              <a:rPr lang="hr-HR" sz="3200" dirty="0" err="1">
                <a:solidFill>
                  <a:srgbClr val="00B0F0"/>
                </a:solidFill>
              </a:rPr>
              <a:t>haven’t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/>
              <a:t>a car.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358" y="1991379"/>
            <a:ext cx="726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00B0F0"/>
                </a:solidFill>
              </a:rPr>
              <a:t>Have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 err="1"/>
              <a:t>you</a:t>
            </a:r>
            <a:r>
              <a:rPr lang="hr-HR" sz="3200" dirty="0"/>
              <a:t> </a:t>
            </a:r>
            <a:r>
              <a:rPr lang="hr-HR" sz="3200" dirty="0" err="1">
                <a:solidFill>
                  <a:srgbClr val="00B0F0"/>
                </a:solidFill>
              </a:rPr>
              <a:t>got</a:t>
            </a:r>
            <a:r>
              <a:rPr lang="hr-HR" sz="3200" dirty="0">
                <a:solidFill>
                  <a:srgbClr val="00B0F0"/>
                </a:solidFill>
              </a:rPr>
              <a:t> </a:t>
            </a:r>
            <a:r>
              <a:rPr lang="hr-HR" sz="3200" dirty="0"/>
              <a:t>a car?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560421"/>
            <a:ext cx="778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FF0000"/>
                </a:solidFill>
              </a:rPr>
              <a:t>has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not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3200" dirty="0" err="1">
                <a:solidFill>
                  <a:srgbClr val="FF0000"/>
                </a:solidFill>
              </a:rPr>
              <a:t>got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/>
              <a:t>a car.    </a:t>
            </a:r>
            <a:r>
              <a:rPr lang="hr-HR" sz="2800" i="1" dirty="0"/>
              <a:t>ili       </a:t>
            </a:r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2800" dirty="0" err="1">
                <a:solidFill>
                  <a:srgbClr val="FF0000"/>
                </a:solidFill>
              </a:rPr>
              <a:t>hasn’t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>
                <a:solidFill>
                  <a:srgbClr val="FF0000"/>
                </a:solidFill>
              </a:rPr>
              <a:t>got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/>
              <a:t>a car.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358" y="4083641"/>
            <a:ext cx="778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>
                <a:solidFill>
                  <a:srgbClr val="FF0000"/>
                </a:solidFill>
              </a:rPr>
              <a:t>Has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 err="1"/>
              <a:t>she</a:t>
            </a:r>
            <a:r>
              <a:rPr lang="hr-HR" sz="2800" dirty="0"/>
              <a:t> </a:t>
            </a:r>
            <a:r>
              <a:rPr lang="hr-HR" sz="3200" dirty="0" err="1">
                <a:solidFill>
                  <a:srgbClr val="FF0000"/>
                </a:solidFill>
              </a:rPr>
              <a:t>got</a:t>
            </a:r>
            <a:r>
              <a:rPr lang="hr-HR" sz="2800" dirty="0">
                <a:solidFill>
                  <a:srgbClr val="FF0000"/>
                </a:solidFill>
              </a:rPr>
              <a:t> </a:t>
            </a:r>
            <a:r>
              <a:rPr lang="hr-HR" sz="2800" dirty="0"/>
              <a:t>a car?</a:t>
            </a:r>
          </a:p>
        </p:txBody>
      </p:sp>
    </p:spTree>
    <p:extLst>
      <p:ext uri="{BB962C8B-B14F-4D97-AF65-F5344CB8AC3E}">
        <p14:creationId xmlns:p14="http://schemas.microsoft.com/office/powerpoint/2010/main" val="302379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641" y="1051409"/>
            <a:ext cx="7512737" cy="51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62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59720" cy="5618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2740" y="469231"/>
            <a:ext cx="54725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Read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interview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fill</a:t>
            </a:r>
            <a:r>
              <a:rPr lang="hr-HR" sz="3200" dirty="0"/>
              <a:t>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gaps</a:t>
            </a:r>
            <a:r>
              <a:rPr lang="hr-HR" sz="3200" dirty="0"/>
              <a:t> </a:t>
            </a:r>
            <a:r>
              <a:rPr lang="hr-HR" sz="3200" dirty="0" err="1"/>
              <a:t>with</a:t>
            </a:r>
            <a:r>
              <a:rPr lang="hr-HR" sz="3200" dirty="0"/>
              <a:t> </a:t>
            </a:r>
            <a:r>
              <a:rPr lang="hr-HR" sz="3200" b="1" dirty="0" err="1"/>
              <a:t>have</a:t>
            </a:r>
            <a:r>
              <a:rPr lang="hr-HR" sz="3200" b="1" dirty="0"/>
              <a:t> </a:t>
            </a:r>
            <a:r>
              <a:rPr lang="hr-HR" sz="3200" b="1" dirty="0" err="1"/>
              <a:t>got</a:t>
            </a:r>
            <a:r>
              <a:rPr lang="hr-HR" sz="3200" b="1" dirty="0"/>
              <a:t> </a:t>
            </a:r>
            <a:r>
              <a:rPr lang="hr-HR" sz="3200" dirty="0" err="1"/>
              <a:t>or</a:t>
            </a:r>
            <a:r>
              <a:rPr lang="hr-HR" sz="3200" dirty="0"/>
              <a:t> </a:t>
            </a:r>
            <a:r>
              <a:rPr lang="hr-HR" sz="3200" b="1" dirty="0" err="1"/>
              <a:t>has</a:t>
            </a:r>
            <a:r>
              <a:rPr lang="hr-HR" sz="3200" b="1" dirty="0"/>
              <a:t> </a:t>
            </a:r>
            <a:r>
              <a:rPr lang="hr-HR" sz="3200" b="1" dirty="0" err="1"/>
              <a:t>got</a:t>
            </a:r>
            <a:r>
              <a:rPr lang="hr-HR" sz="3200" dirty="0"/>
              <a:t>.</a:t>
            </a:r>
          </a:p>
          <a:p>
            <a:endParaRPr lang="hr-HR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34916" y="1985211"/>
            <a:ext cx="203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have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got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4645" y="3015917"/>
            <a:ext cx="203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has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got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6979" y="4046623"/>
            <a:ext cx="203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have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got</a:t>
            </a:r>
            <a:endParaRPr lang="hr-HR" sz="28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9211" y="4700338"/>
            <a:ext cx="203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92D050"/>
                </a:solidFill>
              </a:rPr>
              <a:t>has</a:t>
            </a:r>
            <a:r>
              <a:rPr lang="hr-HR" sz="2800" b="1" dirty="0">
                <a:solidFill>
                  <a:srgbClr val="92D050"/>
                </a:solidFill>
              </a:rPr>
              <a:t> </a:t>
            </a:r>
            <a:r>
              <a:rPr lang="hr-HR" sz="2800" b="1" dirty="0" err="1">
                <a:solidFill>
                  <a:srgbClr val="92D050"/>
                </a:solidFill>
              </a:rPr>
              <a:t>got</a:t>
            </a:r>
            <a:endParaRPr lang="hr-HR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624F8B-C635-1536-F625-06483252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48" t="16301" r="17268" b="4742"/>
          <a:stretch/>
        </p:blipFill>
        <p:spPr>
          <a:xfrm>
            <a:off x="-1" y="90450"/>
            <a:ext cx="5222449" cy="6726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FF208-9158-F9A6-2BC9-F4AB64853E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42" t="22268" r="32345" b="59450"/>
          <a:stretch/>
        </p:blipFill>
        <p:spPr>
          <a:xfrm>
            <a:off x="730098" y="1461154"/>
            <a:ext cx="11264398" cy="3271101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FF271E4-CBC8-5C2D-1200-61BADCF84966}"/>
              </a:ext>
            </a:extLst>
          </p:cNvPr>
          <p:cNvSpPr/>
          <p:nvPr/>
        </p:nvSpPr>
        <p:spPr>
          <a:xfrm>
            <a:off x="8401049" y="2146955"/>
            <a:ext cx="1050893" cy="235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5036B9-95AE-BB30-5F3A-D0F0580206B5}"/>
              </a:ext>
            </a:extLst>
          </p:cNvPr>
          <p:cNvSpPr/>
          <p:nvPr/>
        </p:nvSpPr>
        <p:spPr>
          <a:xfrm>
            <a:off x="5111583" y="2689880"/>
            <a:ext cx="1050894" cy="289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59816C-9D5A-2BB4-DE1D-1659A1A3753E}"/>
              </a:ext>
            </a:extLst>
          </p:cNvPr>
          <p:cNvSpPr/>
          <p:nvPr/>
        </p:nvSpPr>
        <p:spPr>
          <a:xfrm>
            <a:off x="10763249" y="2689879"/>
            <a:ext cx="1050893" cy="289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4667F8A-0F25-4CE2-8B7C-B8485C523500}"/>
              </a:ext>
            </a:extLst>
          </p:cNvPr>
          <p:cNvSpPr/>
          <p:nvPr/>
        </p:nvSpPr>
        <p:spPr>
          <a:xfrm>
            <a:off x="8896349" y="2979055"/>
            <a:ext cx="1050893" cy="2352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9D7B63-E3A9-1D37-6F86-18C7F14F0C8C}"/>
              </a:ext>
            </a:extLst>
          </p:cNvPr>
          <p:cNvSpPr/>
          <p:nvPr/>
        </p:nvSpPr>
        <p:spPr>
          <a:xfrm>
            <a:off x="7153274" y="3247512"/>
            <a:ext cx="990997" cy="257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5F946-3228-AF34-4CC7-588231574EBE}"/>
              </a:ext>
            </a:extLst>
          </p:cNvPr>
          <p:cNvSpPr/>
          <p:nvPr/>
        </p:nvSpPr>
        <p:spPr>
          <a:xfrm>
            <a:off x="6696075" y="3544303"/>
            <a:ext cx="990997" cy="257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13A50A-E8F0-CD7E-44BA-85B0DE959B0F}"/>
              </a:ext>
            </a:extLst>
          </p:cNvPr>
          <p:cNvSpPr/>
          <p:nvPr/>
        </p:nvSpPr>
        <p:spPr>
          <a:xfrm>
            <a:off x="9858374" y="3801991"/>
            <a:ext cx="800101" cy="257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65354-4145-8640-B0DA-C6C034FDF27B}"/>
              </a:ext>
            </a:extLst>
          </p:cNvPr>
          <p:cNvSpPr/>
          <p:nvPr/>
        </p:nvSpPr>
        <p:spPr>
          <a:xfrm>
            <a:off x="7744220" y="4059679"/>
            <a:ext cx="800101" cy="257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9895C1-8B76-DFAA-6FD3-E40F983541A4}"/>
              </a:ext>
            </a:extLst>
          </p:cNvPr>
          <p:cNvSpPr/>
          <p:nvPr/>
        </p:nvSpPr>
        <p:spPr>
          <a:xfrm>
            <a:off x="5174822" y="4345865"/>
            <a:ext cx="800101" cy="257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712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DE59A-784B-684D-3F32-9D1734816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9CDA1-1217-54DD-4FF4-8580B14A9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48" t="16301" r="17268" b="4742"/>
          <a:stretch/>
        </p:blipFill>
        <p:spPr>
          <a:xfrm>
            <a:off x="-1" y="90450"/>
            <a:ext cx="5222449" cy="6726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958AF-44D9-4051-0612-5BAC2F064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07" t="40286" r="32339" b="25449"/>
          <a:stretch/>
        </p:blipFill>
        <p:spPr>
          <a:xfrm>
            <a:off x="1640170" y="973393"/>
            <a:ext cx="10112087" cy="5673213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9053444-439F-325B-700E-2D2931B2C646}"/>
              </a:ext>
            </a:extLst>
          </p:cNvPr>
          <p:cNvSpPr/>
          <p:nvPr/>
        </p:nvSpPr>
        <p:spPr>
          <a:xfrm>
            <a:off x="3779887" y="1828800"/>
            <a:ext cx="1050893" cy="367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CCE11-FCB5-FBB1-CE74-87FF5E028113}"/>
              </a:ext>
            </a:extLst>
          </p:cNvPr>
          <p:cNvSpPr/>
          <p:nvPr/>
        </p:nvSpPr>
        <p:spPr>
          <a:xfrm>
            <a:off x="4816636" y="2210363"/>
            <a:ext cx="1050893" cy="367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850146-BFDF-BADF-0FFF-3E8D506B591B}"/>
              </a:ext>
            </a:extLst>
          </p:cNvPr>
          <p:cNvSpPr/>
          <p:nvPr/>
        </p:nvSpPr>
        <p:spPr>
          <a:xfrm>
            <a:off x="4171555" y="2611543"/>
            <a:ext cx="1050893" cy="367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B1A574-BA28-5E9D-176C-E380720116B4}"/>
              </a:ext>
            </a:extLst>
          </p:cNvPr>
          <p:cNvSpPr/>
          <p:nvPr/>
        </p:nvSpPr>
        <p:spPr>
          <a:xfrm>
            <a:off x="2494965" y="2998300"/>
            <a:ext cx="1050893" cy="367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CA3B48-52AB-0652-C4D8-FAB6BD0D6404}"/>
              </a:ext>
            </a:extLst>
          </p:cNvPr>
          <p:cNvSpPr/>
          <p:nvPr/>
        </p:nvSpPr>
        <p:spPr>
          <a:xfrm>
            <a:off x="3518136" y="3371926"/>
            <a:ext cx="1050893" cy="3677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A335B-718F-4210-AB80-CDF8E3452AA1}"/>
              </a:ext>
            </a:extLst>
          </p:cNvPr>
          <p:cNvSpPr txBox="1"/>
          <p:nvPr/>
        </p:nvSpPr>
        <p:spPr>
          <a:xfrm>
            <a:off x="2961417" y="4472311"/>
            <a:ext cx="379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She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hasn’t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curly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brown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hair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D1B94-F23F-0EA2-3173-AEA00510B929}"/>
              </a:ext>
            </a:extLst>
          </p:cNvPr>
          <p:cNvSpPr txBox="1"/>
          <p:nvPr/>
        </p:nvSpPr>
        <p:spPr>
          <a:xfrm>
            <a:off x="2864769" y="4845937"/>
            <a:ext cx="4954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My </a:t>
            </a:r>
            <a:r>
              <a:rPr lang="hr-HR" sz="2400" i="1" dirty="0" err="1">
                <a:solidFill>
                  <a:srgbClr val="FF0000"/>
                </a:solidFill>
              </a:rPr>
              <a:t>best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friend</a:t>
            </a:r>
            <a:r>
              <a:rPr lang="hr-HR" sz="2400" i="1" dirty="0">
                <a:solidFill>
                  <a:srgbClr val="FF0000"/>
                </a:solidFill>
              </a:rPr>
              <a:t>. </a:t>
            </a:r>
            <a:r>
              <a:rPr lang="hr-HR" sz="2400" i="1" dirty="0" err="1">
                <a:solidFill>
                  <a:srgbClr val="FF0000"/>
                </a:solidFill>
              </a:rPr>
              <a:t>doesn’t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have</a:t>
            </a:r>
            <a:r>
              <a:rPr lang="hr-HR" sz="2400" i="1" dirty="0">
                <a:solidFill>
                  <a:srgbClr val="FF0000"/>
                </a:solidFill>
              </a:rPr>
              <a:t> a pet iguana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AF25BF-044A-1AB2-87E8-DE98651EA0DE}"/>
              </a:ext>
            </a:extLst>
          </p:cNvPr>
          <p:cNvSpPr txBox="1"/>
          <p:nvPr/>
        </p:nvSpPr>
        <p:spPr>
          <a:xfrm flipH="1">
            <a:off x="2702494" y="5232694"/>
            <a:ext cx="583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This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cat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hasn’t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r>
              <a:rPr lang="hr-HR" sz="2400" i="1" dirty="0">
                <a:solidFill>
                  <a:srgbClr val="FF0000"/>
                </a:solidFill>
              </a:rPr>
              <a:t> one </a:t>
            </a:r>
            <a:r>
              <a:rPr lang="hr-HR" sz="2400" i="1" dirty="0" err="1">
                <a:solidFill>
                  <a:srgbClr val="FF0000"/>
                </a:solidFill>
              </a:rPr>
              <a:t>blue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eye</a:t>
            </a:r>
            <a:r>
              <a:rPr lang="hr-HR" sz="2400" i="1" dirty="0">
                <a:solidFill>
                  <a:srgbClr val="FF0000"/>
                </a:solidFill>
              </a:rPr>
              <a:t>  </a:t>
            </a:r>
            <a:r>
              <a:rPr lang="hr-HR" sz="2400" i="1" dirty="0" err="1">
                <a:solidFill>
                  <a:srgbClr val="FF0000"/>
                </a:solidFill>
              </a:rPr>
              <a:t>and</a:t>
            </a:r>
            <a:r>
              <a:rPr lang="hr-HR" sz="2400" i="1" dirty="0">
                <a:solidFill>
                  <a:srgbClr val="FF0000"/>
                </a:solidFill>
              </a:rPr>
              <a:t> one </a:t>
            </a:r>
            <a:r>
              <a:rPr lang="hr-HR" sz="2400" i="1" dirty="0" err="1">
                <a:solidFill>
                  <a:srgbClr val="FF0000"/>
                </a:solidFill>
              </a:rPr>
              <a:t>orange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2DE97-62CD-AC02-1AF2-692B7D0DE05C}"/>
              </a:ext>
            </a:extLst>
          </p:cNvPr>
          <p:cNvSpPr txBox="1"/>
          <p:nvPr/>
        </p:nvSpPr>
        <p:spPr>
          <a:xfrm>
            <a:off x="2798070" y="5619451"/>
            <a:ext cx="403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I </a:t>
            </a:r>
            <a:r>
              <a:rPr lang="hr-HR" sz="2400" i="1" dirty="0" err="1">
                <a:solidFill>
                  <a:srgbClr val="FF0000"/>
                </a:solidFill>
              </a:rPr>
              <a:t>haven’t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r>
              <a:rPr lang="hr-HR" sz="2400" i="1" dirty="0">
                <a:solidFill>
                  <a:srgbClr val="FF0000"/>
                </a:solidFill>
              </a:rPr>
              <a:t> a </a:t>
            </a:r>
            <a:r>
              <a:rPr lang="hr-HR" sz="2400" i="1" dirty="0" err="1">
                <a:solidFill>
                  <a:srgbClr val="FF0000"/>
                </a:solidFill>
              </a:rPr>
              <a:t>brother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or</a:t>
            </a:r>
            <a:r>
              <a:rPr lang="hr-HR" sz="2400" i="1" dirty="0">
                <a:solidFill>
                  <a:srgbClr val="FF0000"/>
                </a:solidFill>
              </a:rPr>
              <a:t> a </a:t>
            </a:r>
            <a:r>
              <a:rPr lang="hr-HR" sz="2400" i="1" dirty="0" err="1">
                <a:solidFill>
                  <a:srgbClr val="FF0000"/>
                </a:solidFill>
              </a:rPr>
              <a:t>sister</a:t>
            </a:r>
            <a:r>
              <a:rPr lang="hr-HR" dirty="0">
                <a:solidFill>
                  <a:srgbClr val="FF0000"/>
                </a:solidFill>
              </a:rPr>
              <a:t>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00500-E3EE-7B98-2812-582764EC268A}"/>
              </a:ext>
            </a:extLst>
          </p:cNvPr>
          <p:cNvSpPr txBox="1"/>
          <p:nvPr/>
        </p:nvSpPr>
        <p:spPr>
          <a:xfrm>
            <a:off x="2740306" y="6006208"/>
            <a:ext cx="596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My </a:t>
            </a:r>
            <a:r>
              <a:rPr lang="hr-HR" sz="2400" i="1" dirty="0" err="1">
                <a:solidFill>
                  <a:srgbClr val="FF0000"/>
                </a:solidFill>
              </a:rPr>
              <a:t>parent’s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haven’t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r>
              <a:rPr lang="hr-HR" sz="2400" i="1" dirty="0">
                <a:solidFill>
                  <a:srgbClr val="FF0000"/>
                </a:solidFill>
              </a:rPr>
              <a:t> a </a:t>
            </a:r>
            <a:r>
              <a:rPr lang="hr-HR" sz="2400" i="1" dirty="0" err="1">
                <a:solidFill>
                  <a:srgbClr val="FF0000"/>
                </a:solidFill>
              </a:rPr>
              <a:t>house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in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the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mountains</a:t>
            </a:r>
            <a:r>
              <a:rPr lang="hr-HR" sz="2400" i="1" dirty="0">
                <a:solidFill>
                  <a:srgbClr val="FF0000"/>
                </a:solidFill>
              </a:rPr>
              <a:t>.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9204E-5881-64E3-DF17-5F433C2E1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48" t="16301" r="17268" b="4742"/>
          <a:stretch/>
        </p:blipFill>
        <p:spPr>
          <a:xfrm>
            <a:off x="-1" y="90450"/>
            <a:ext cx="5222449" cy="6726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3F3FFD-2E0C-EBC3-F1A2-5C5EA6E72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29" t="73548" r="38838" b="4372"/>
          <a:stretch/>
        </p:blipFill>
        <p:spPr>
          <a:xfrm>
            <a:off x="2620530" y="1191545"/>
            <a:ext cx="8698047" cy="3923380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591110-B1DD-0601-F23A-8F3B96DB5351}"/>
              </a:ext>
            </a:extLst>
          </p:cNvPr>
          <p:cNvSpPr txBox="1"/>
          <p:nvPr/>
        </p:nvSpPr>
        <p:spPr>
          <a:xfrm>
            <a:off x="4133850" y="2076450"/>
            <a:ext cx="116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have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F7F92-2810-6B13-D7C1-C0552DA2BCE2}"/>
              </a:ext>
            </a:extLst>
          </p:cNvPr>
          <p:cNvSpPr txBox="1"/>
          <p:nvPr/>
        </p:nvSpPr>
        <p:spPr>
          <a:xfrm>
            <a:off x="3985305" y="2470763"/>
            <a:ext cx="102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24E03-DBB9-C090-3FB0-0F726EE17BF9}"/>
              </a:ext>
            </a:extLst>
          </p:cNvPr>
          <p:cNvSpPr txBox="1"/>
          <p:nvPr/>
        </p:nvSpPr>
        <p:spPr>
          <a:xfrm>
            <a:off x="3864336" y="2878965"/>
            <a:ext cx="216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Have</a:t>
            </a:r>
            <a:r>
              <a:rPr lang="hr-HR" sz="2400" i="1" dirty="0">
                <a:solidFill>
                  <a:srgbClr val="FF0000"/>
                </a:solidFill>
              </a:rPr>
              <a:t>           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5020D-CC05-190E-E429-3469ECEB90DC}"/>
              </a:ext>
            </a:extLst>
          </p:cNvPr>
          <p:cNvSpPr txBox="1"/>
          <p:nvPr/>
        </p:nvSpPr>
        <p:spPr>
          <a:xfrm>
            <a:off x="7960697" y="2837360"/>
            <a:ext cx="116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have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B2F40-78A0-8C35-6634-F70720D59692}"/>
              </a:ext>
            </a:extLst>
          </p:cNvPr>
          <p:cNvSpPr txBox="1"/>
          <p:nvPr/>
        </p:nvSpPr>
        <p:spPr>
          <a:xfrm>
            <a:off x="5340166" y="3230612"/>
            <a:ext cx="1161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have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2D4E1-DADD-26F9-2367-EB755C767C07}"/>
              </a:ext>
            </a:extLst>
          </p:cNvPr>
          <p:cNvSpPr txBox="1"/>
          <p:nvPr/>
        </p:nvSpPr>
        <p:spPr>
          <a:xfrm>
            <a:off x="4221004" y="3612892"/>
            <a:ext cx="14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haven’t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35ED73-DA38-9B09-5D53-67D8F58AE617}"/>
              </a:ext>
            </a:extLst>
          </p:cNvPr>
          <p:cNvSpPr txBox="1"/>
          <p:nvPr/>
        </p:nvSpPr>
        <p:spPr>
          <a:xfrm>
            <a:off x="3706513" y="4074557"/>
            <a:ext cx="194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Has</a:t>
            </a:r>
            <a:r>
              <a:rPr lang="hr-HR" sz="2400" i="1" dirty="0">
                <a:solidFill>
                  <a:srgbClr val="FF0000"/>
                </a:solidFill>
              </a:rPr>
              <a:t>          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endParaRPr lang="en-GB" sz="2400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B955C8-425F-F601-C23A-971AD94E56EE}"/>
              </a:ext>
            </a:extLst>
          </p:cNvPr>
          <p:cNvSpPr txBox="1"/>
          <p:nvPr/>
        </p:nvSpPr>
        <p:spPr>
          <a:xfrm>
            <a:off x="4403298" y="4456839"/>
            <a:ext cx="102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 err="1">
                <a:solidFill>
                  <a:srgbClr val="FF0000"/>
                </a:solidFill>
              </a:rPr>
              <a:t>has</a:t>
            </a:r>
            <a:r>
              <a:rPr lang="hr-HR" sz="2400" i="1" dirty="0">
                <a:solidFill>
                  <a:srgbClr val="FF0000"/>
                </a:solidFill>
              </a:rPr>
              <a:t> </a:t>
            </a:r>
            <a:r>
              <a:rPr lang="hr-HR" sz="2400" i="1" dirty="0" err="1">
                <a:solidFill>
                  <a:srgbClr val="FF0000"/>
                </a:solidFill>
              </a:rPr>
              <a:t>got</a:t>
            </a:r>
            <a:endParaRPr lang="en-GB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05" y="1171683"/>
            <a:ext cx="10720589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3600" dirty="0" err="1">
                <a:solidFill>
                  <a:schemeClr val="tx1"/>
                </a:solidFill>
              </a:rPr>
              <a:t>SELF-CHECK</a:t>
            </a:r>
            <a:r>
              <a:rPr lang="hr-HR" sz="3600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hr-HR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3600" dirty="0" err="1">
                <a:solidFill>
                  <a:schemeClr val="tx1"/>
                </a:solidFill>
              </a:rPr>
              <a:t>Check</a:t>
            </a:r>
            <a:r>
              <a:rPr lang="hr-HR" sz="3600" dirty="0">
                <a:solidFill>
                  <a:schemeClr val="tx1"/>
                </a:solidFill>
              </a:rPr>
              <a:t> </a:t>
            </a:r>
            <a:r>
              <a:rPr lang="hr-HR" sz="3600" dirty="0" err="1">
                <a:solidFill>
                  <a:schemeClr val="tx1"/>
                </a:solidFill>
              </a:rPr>
              <a:t>your</a:t>
            </a:r>
            <a:r>
              <a:rPr lang="hr-HR" sz="3600" dirty="0">
                <a:solidFill>
                  <a:schemeClr val="tx1"/>
                </a:solidFill>
              </a:rPr>
              <a:t> </a:t>
            </a:r>
            <a:r>
              <a:rPr lang="hr-HR" sz="3600" dirty="0" err="1">
                <a:solidFill>
                  <a:schemeClr val="tx1"/>
                </a:solidFill>
              </a:rPr>
              <a:t>knowledge</a:t>
            </a:r>
            <a:r>
              <a:rPr lang="hr-HR" sz="3600" dirty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r>
              <a:rPr lang="hr-HR" sz="3600" dirty="0">
                <a:hlinkClick r:id="rId2"/>
              </a:rPr>
              <a:t>https://www.e-sfera.hr/dodatni-digitalni-sadrzaji/82f9a72f-9ee6-42bc-b038-0b380502a8ee/</a:t>
            </a:r>
            <a:r>
              <a:rPr lang="hr-HR" sz="3600" dirty="0"/>
              <a:t>  </a:t>
            </a:r>
          </a:p>
          <a:p>
            <a:pPr marL="0" indent="0">
              <a:buNone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402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68181" y="181957"/>
            <a:ext cx="71807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TO BE </a:t>
            </a:r>
            <a:r>
              <a:rPr lang="hr-HR" sz="3200" dirty="0" err="1"/>
              <a:t>or</a:t>
            </a:r>
            <a:r>
              <a:rPr lang="hr-HR" sz="3200" dirty="0"/>
              <a:t> TO </a:t>
            </a:r>
            <a:r>
              <a:rPr lang="hr-HR" sz="3200" dirty="0" err="1"/>
              <a:t>HAVE</a:t>
            </a:r>
            <a:r>
              <a:rPr lang="hr-HR" sz="3200" dirty="0"/>
              <a:t> GOT?</a:t>
            </a:r>
          </a:p>
          <a:p>
            <a:endParaRPr lang="hr-HR" sz="3200" dirty="0"/>
          </a:p>
          <a:p>
            <a:r>
              <a:rPr lang="hr-HR" sz="3200" dirty="0" err="1"/>
              <a:t>Sort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words</a:t>
            </a:r>
            <a:r>
              <a:rPr lang="hr-HR" sz="3200" dirty="0"/>
              <a:t> </a:t>
            </a:r>
            <a:r>
              <a:rPr lang="hr-HR" sz="3200" dirty="0" err="1"/>
              <a:t>into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correct</a:t>
            </a:r>
            <a:r>
              <a:rPr lang="hr-HR" sz="3200" dirty="0"/>
              <a:t> </a:t>
            </a:r>
            <a:r>
              <a:rPr lang="hr-HR" sz="3200" dirty="0" err="1"/>
              <a:t>category</a:t>
            </a:r>
            <a:r>
              <a:rPr lang="hr-HR" sz="3200" dirty="0"/>
              <a:t>.  </a:t>
            </a:r>
            <a:r>
              <a:rPr lang="hr-HR" sz="3200" dirty="0" err="1"/>
              <a:t>After</a:t>
            </a:r>
            <a:r>
              <a:rPr lang="hr-HR" sz="3200" dirty="0"/>
              <a:t> </a:t>
            </a:r>
            <a:r>
              <a:rPr lang="hr-HR" sz="3200" dirty="0" err="1"/>
              <a:t>that</a:t>
            </a:r>
            <a:r>
              <a:rPr lang="hr-HR" sz="3200" dirty="0"/>
              <a:t> </a:t>
            </a:r>
            <a:r>
              <a:rPr lang="hr-HR" sz="3200" dirty="0" err="1"/>
              <a:t>say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sentences</a:t>
            </a:r>
            <a:r>
              <a:rPr lang="hr-HR" sz="3200" dirty="0"/>
              <a:t>.</a:t>
            </a:r>
            <a:br>
              <a:rPr lang="hr-HR" sz="3200" dirty="0"/>
            </a:br>
            <a:br>
              <a:rPr lang="hr-HR" sz="3200" dirty="0"/>
            </a:br>
            <a:r>
              <a:rPr lang="hr-HR" sz="3200" dirty="0"/>
              <a:t>Primjer:     I </a:t>
            </a:r>
            <a:r>
              <a:rPr lang="hr-HR" sz="3200" b="1" dirty="0"/>
              <a:t>am</a:t>
            </a:r>
            <a:r>
              <a:rPr lang="hr-HR" sz="3200" dirty="0"/>
              <a:t> 11 </a:t>
            </a:r>
            <a:r>
              <a:rPr lang="hr-HR" sz="3200" dirty="0" err="1"/>
              <a:t>years</a:t>
            </a:r>
            <a:r>
              <a:rPr lang="hr-HR" sz="3200" dirty="0"/>
              <a:t> </a:t>
            </a:r>
            <a:r>
              <a:rPr lang="hr-HR" sz="3200" dirty="0" err="1"/>
              <a:t>old</a:t>
            </a:r>
            <a:r>
              <a:rPr lang="hr-HR" sz="3200" dirty="0"/>
              <a:t>.</a:t>
            </a:r>
          </a:p>
          <a:p>
            <a:r>
              <a:rPr lang="hr-HR" sz="3200" dirty="0"/>
              <a:t>                I </a:t>
            </a:r>
            <a:r>
              <a:rPr lang="hr-HR" sz="3200" b="1" dirty="0" err="1"/>
              <a:t>have</a:t>
            </a:r>
            <a:r>
              <a:rPr lang="hr-HR" sz="3200" b="1" dirty="0"/>
              <a:t> </a:t>
            </a:r>
            <a:r>
              <a:rPr lang="hr-HR" sz="3200" b="1" dirty="0" err="1"/>
              <a:t>got</a:t>
            </a:r>
            <a:r>
              <a:rPr lang="hr-HR" sz="3200" b="1" dirty="0"/>
              <a:t> </a:t>
            </a:r>
            <a:r>
              <a:rPr lang="hr-HR" sz="3200" dirty="0"/>
              <a:t>a </a:t>
            </a:r>
            <a:r>
              <a:rPr lang="hr-HR" sz="3200" dirty="0" err="1"/>
              <a:t>brother</a:t>
            </a:r>
            <a:r>
              <a:rPr lang="hr-HR" sz="3200" dirty="0"/>
              <a:t>.</a:t>
            </a:r>
          </a:p>
          <a:p>
            <a:r>
              <a:rPr lang="hr-HR" sz="3200" dirty="0"/>
              <a:t>       </a:t>
            </a:r>
          </a:p>
          <a:p>
            <a:r>
              <a:rPr lang="hr-HR" sz="3200" i="1" dirty="0" err="1"/>
              <a:t>Check</a:t>
            </a:r>
            <a:r>
              <a:rPr lang="hr-HR" sz="3200" i="1" dirty="0"/>
              <a:t> </a:t>
            </a:r>
            <a:r>
              <a:rPr lang="hr-HR" sz="3200" i="1" dirty="0" err="1"/>
              <a:t>again</a:t>
            </a:r>
            <a:r>
              <a:rPr lang="hr-HR" sz="3200" i="1" dirty="0"/>
              <a:t>: </a:t>
            </a:r>
            <a:r>
              <a:rPr lang="hr-HR" sz="3200" i="1" dirty="0">
                <a:hlinkClick r:id="rId3"/>
              </a:rPr>
              <a:t>https://learningapps.org/view5192259</a:t>
            </a:r>
            <a:r>
              <a:rPr lang="hr-HR" sz="3200" i="1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8" y="0"/>
            <a:ext cx="513008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5152515" cy="46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256" y="1677924"/>
            <a:ext cx="8497824" cy="4479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200" dirty="0"/>
              <a:t>TO BE </a:t>
            </a:r>
            <a:r>
              <a:rPr lang="hr-HR" sz="3200" dirty="0" err="1"/>
              <a:t>or</a:t>
            </a:r>
            <a:r>
              <a:rPr lang="hr-HR" sz="3200" dirty="0"/>
              <a:t> TO </a:t>
            </a:r>
            <a:r>
              <a:rPr lang="hr-HR" sz="3200" dirty="0" err="1"/>
              <a:t>HAVE</a:t>
            </a:r>
            <a:r>
              <a:rPr lang="hr-HR" sz="3200" dirty="0"/>
              <a:t> GOT?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b="1" i="1" dirty="0" err="1"/>
              <a:t>Let’s</a:t>
            </a:r>
            <a:r>
              <a:rPr lang="hr-HR" sz="3200" b="1" i="1" dirty="0"/>
              <a:t> </a:t>
            </a:r>
            <a:r>
              <a:rPr lang="hr-HR" sz="3200" b="1" i="1" dirty="0" err="1"/>
              <a:t>practice</a:t>
            </a:r>
            <a:r>
              <a:rPr lang="hr-HR" sz="3200" b="1" i="1" dirty="0"/>
              <a:t>!</a:t>
            </a:r>
          </a:p>
          <a:p>
            <a:pPr marL="0" indent="0">
              <a:buNone/>
            </a:pPr>
            <a:r>
              <a:rPr lang="hr-HR" sz="3200" dirty="0">
                <a:hlinkClick r:id="rId2"/>
              </a:rPr>
              <a:t>https://learningapps.org/view5192285</a:t>
            </a:r>
            <a:r>
              <a:rPr lang="hr-HR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680" y="640080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LET’S</a:t>
            </a:r>
            <a:r>
              <a:rPr lang="hr-HR" sz="3200" dirty="0"/>
              <a:t> </a:t>
            </a:r>
            <a:r>
              <a:rPr lang="hr-HR" sz="3200" dirty="0" err="1"/>
              <a:t>PRACTISE</a:t>
            </a:r>
            <a:r>
              <a:rPr lang="hr-HR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923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91580" y="1112667"/>
            <a:ext cx="5400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Look</a:t>
            </a:r>
            <a:r>
              <a:rPr lang="hr-HR" sz="3200" dirty="0"/>
              <a:t> at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picture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describe</a:t>
            </a:r>
            <a:r>
              <a:rPr lang="hr-HR" sz="3200" dirty="0"/>
              <a:t> </a:t>
            </a:r>
            <a:r>
              <a:rPr lang="hr-HR" sz="3200" dirty="0" err="1"/>
              <a:t>it</a:t>
            </a:r>
            <a:r>
              <a:rPr lang="hr-HR" sz="3200" dirty="0"/>
              <a:t>. Who </a:t>
            </a:r>
            <a:r>
              <a:rPr lang="hr-HR" sz="3200" dirty="0" err="1"/>
              <a:t>can</a:t>
            </a:r>
            <a:r>
              <a:rPr lang="hr-HR" sz="3200" dirty="0"/>
              <a:t> </a:t>
            </a:r>
            <a:r>
              <a:rPr lang="hr-HR" sz="3200" dirty="0" err="1"/>
              <a:t>you</a:t>
            </a:r>
            <a:r>
              <a:rPr lang="hr-HR" sz="3200" dirty="0"/>
              <a:t> </a:t>
            </a:r>
            <a:r>
              <a:rPr lang="hr-HR" sz="3200" dirty="0" err="1"/>
              <a:t>see</a:t>
            </a:r>
            <a:r>
              <a:rPr lang="hr-HR" sz="3200" dirty="0"/>
              <a:t>?</a:t>
            </a:r>
            <a:br>
              <a:rPr lang="hr-HR" sz="3200" dirty="0"/>
            </a:br>
            <a:br>
              <a:rPr lang="hr-HR" sz="3200" dirty="0"/>
            </a:br>
            <a:br>
              <a:rPr lang="hr-HR" sz="3200" dirty="0"/>
            </a:br>
            <a:r>
              <a:rPr lang="hr-HR" sz="3200" dirty="0"/>
              <a:t>Npr. </a:t>
            </a:r>
            <a:r>
              <a:rPr lang="hr-HR" sz="3200" b="1" i="1" dirty="0" err="1">
                <a:solidFill>
                  <a:srgbClr val="7030A0"/>
                </a:solidFill>
              </a:rPr>
              <a:t>There</a:t>
            </a:r>
            <a:r>
              <a:rPr lang="hr-HR" sz="3200" b="1" i="1" dirty="0">
                <a:solidFill>
                  <a:srgbClr val="7030A0"/>
                </a:solidFill>
              </a:rPr>
              <a:t> are </a:t>
            </a:r>
            <a:r>
              <a:rPr lang="hr-HR" sz="3200" b="1" i="1" dirty="0" err="1">
                <a:solidFill>
                  <a:srgbClr val="7030A0"/>
                </a:solidFill>
              </a:rPr>
              <a:t>five</a:t>
            </a:r>
            <a:r>
              <a:rPr lang="hr-HR" sz="3200" b="1" i="1" dirty="0">
                <a:solidFill>
                  <a:srgbClr val="7030A0"/>
                </a:solidFill>
              </a:rPr>
              <a:t> </a:t>
            </a:r>
            <a:r>
              <a:rPr lang="hr-HR" sz="3200" b="1" i="1" dirty="0" err="1">
                <a:solidFill>
                  <a:srgbClr val="7030A0"/>
                </a:solidFill>
              </a:rPr>
              <a:t>boys</a:t>
            </a:r>
            <a:r>
              <a:rPr lang="hr-HR" sz="3200" i="1" dirty="0"/>
              <a:t>…</a:t>
            </a:r>
            <a:endParaRPr lang="hr-H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7" y="211714"/>
            <a:ext cx="6094214" cy="54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0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80" y="435434"/>
            <a:ext cx="6094214" cy="5413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9030" y="1587779"/>
            <a:ext cx="54004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dirty="0" err="1"/>
              <a:t>Translate</a:t>
            </a:r>
            <a:r>
              <a:rPr lang="hr-HR" sz="3000" dirty="0"/>
              <a:t>:</a:t>
            </a:r>
          </a:p>
          <a:p>
            <a:endParaRPr lang="hr-HR" sz="3000" i="1" dirty="0"/>
          </a:p>
          <a:p>
            <a:endParaRPr lang="hr-HR" sz="3000" i="1" dirty="0"/>
          </a:p>
          <a:p>
            <a:r>
              <a:rPr lang="hr-HR" sz="3000" b="1" dirty="0" err="1"/>
              <a:t>cute</a:t>
            </a:r>
            <a:r>
              <a:rPr lang="hr-HR" sz="3000" b="1" dirty="0"/>
              <a:t> –</a:t>
            </a:r>
          </a:p>
          <a:p>
            <a:r>
              <a:rPr lang="hr-HR" sz="3000" b="1" dirty="0" err="1"/>
              <a:t>dreamy</a:t>
            </a:r>
            <a:r>
              <a:rPr lang="hr-HR" sz="3000" b="1" dirty="0"/>
              <a:t> – </a:t>
            </a:r>
            <a:endParaRPr lang="hr-HR" sz="3000" b="1" i="1" dirty="0"/>
          </a:p>
          <a:p>
            <a:r>
              <a:rPr lang="hr-HR" sz="3000" b="1" dirty="0" err="1"/>
              <a:t>haircut</a:t>
            </a:r>
            <a:r>
              <a:rPr lang="hr-HR" sz="3000" b="1" dirty="0"/>
              <a:t> – </a:t>
            </a:r>
            <a:endParaRPr lang="hr-HR" sz="3000" b="1" i="1" dirty="0"/>
          </a:p>
          <a:p>
            <a:r>
              <a:rPr lang="hr-HR" sz="3000" b="1" dirty="0" err="1"/>
              <a:t>comb</a:t>
            </a:r>
            <a:r>
              <a:rPr lang="hr-HR" sz="3000" b="1" dirty="0"/>
              <a:t> – </a:t>
            </a:r>
            <a:endParaRPr lang="hr-HR" sz="30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8374773" y="2934876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i="1" dirty="0">
                <a:solidFill>
                  <a:srgbClr val="0070C0"/>
                </a:solidFill>
              </a:rPr>
              <a:t>sladak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05673" y="3395966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i="1" dirty="0">
                <a:solidFill>
                  <a:srgbClr val="0070C0"/>
                </a:solidFill>
              </a:rPr>
              <a:t>divan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5673" y="3857056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i="1" dirty="0">
                <a:solidFill>
                  <a:srgbClr val="0070C0"/>
                </a:solidFill>
              </a:rPr>
              <a:t>frizura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1040" y="4357768"/>
            <a:ext cx="167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i="1" dirty="0">
                <a:solidFill>
                  <a:srgbClr val="0070C0"/>
                </a:solidFill>
              </a:rPr>
              <a:t>češalj</a:t>
            </a:r>
          </a:p>
        </p:txBody>
      </p:sp>
    </p:spTree>
    <p:extLst>
      <p:ext uri="{BB962C8B-B14F-4D97-AF65-F5344CB8AC3E}">
        <p14:creationId xmlns:p14="http://schemas.microsoft.com/office/powerpoint/2010/main" val="28115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80" y="435434"/>
            <a:ext cx="6094214" cy="54132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0361" y="283034"/>
            <a:ext cx="5277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Listen</a:t>
            </a:r>
            <a:r>
              <a:rPr lang="hr-HR" sz="3200" dirty="0"/>
              <a:t> to Sophie </a:t>
            </a:r>
            <a:r>
              <a:rPr lang="hr-HR" sz="3200" dirty="0" err="1"/>
              <a:t>and</a:t>
            </a:r>
            <a:r>
              <a:rPr lang="hr-HR" sz="3200" dirty="0"/>
              <a:t> Penelope </a:t>
            </a:r>
            <a:r>
              <a:rPr lang="hr-HR" sz="3200" dirty="0" err="1"/>
              <a:t>talking</a:t>
            </a:r>
            <a:r>
              <a:rPr lang="hr-HR" sz="3200" dirty="0"/>
              <a:t>.  </a:t>
            </a:r>
            <a:r>
              <a:rPr lang="hr-HR" sz="3200" dirty="0" err="1"/>
              <a:t>Write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names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boys</a:t>
            </a:r>
            <a:r>
              <a:rPr lang="hr-HR" sz="3200" dirty="0"/>
              <a:t> (</a:t>
            </a:r>
            <a:r>
              <a:rPr lang="hr-HR" sz="3200" dirty="0" err="1"/>
              <a:t>Zack</a:t>
            </a:r>
            <a:r>
              <a:rPr lang="hr-HR" sz="3200" dirty="0"/>
              <a:t>, </a:t>
            </a:r>
            <a:r>
              <a:rPr lang="hr-HR" sz="3200" dirty="0" err="1"/>
              <a:t>Jeremy</a:t>
            </a:r>
            <a:r>
              <a:rPr lang="hr-HR" sz="3200" dirty="0"/>
              <a:t>, </a:t>
            </a:r>
            <a:r>
              <a:rPr lang="hr-HR" sz="3200" dirty="0" err="1"/>
              <a:t>Jack</a:t>
            </a:r>
            <a:r>
              <a:rPr lang="hr-HR" sz="3200" dirty="0"/>
              <a:t>) </a:t>
            </a:r>
            <a:r>
              <a:rPr lang="hr-HR" sz="3200" dirty="0" err="1"/>
              <a:t>in</a:t>
            </a:r>
            <a:r>
              <a:rPr lang="hr-HR" sz="3200" dirty="0"/>
              <a:t>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boxes</a:t>
            </a:r>
            <a:r>
              <a:rPr lang="hr-HR" sz="3200" dirty="0"/>
              <a:t>.</a:t>
            </a:r>
          </a:p>
          <a:p>
            <a:endParaRPr lang="hr-HR" sz="3200" dirty="0"/>
          </a:p>
        </p:txBody>
      </p:sp>
      <p:pic>
        <p:nvPicPr>
          <p:cNvPr id="3" name="02_sophie_and_penel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6647" y="3943574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5024" y="4104072"/>
            <a:ext cx="4155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hlinkClick r:id="rId6"/>
              </a:rPr>
              <a:t>https</a:t>
            </a:r>
            <a:r>
              <a:rPr lang="hr-HR" sz="2400" dirty="0">
                <a:hlinkClick r:id="rId6"/>
              </a:rPr>
              <a:t>://</a:t>
            </a:r>
            <a:r>
              <a:rPr lang="hr-HR" sz="2400" dirty="0" err="1">
                <a:hlinkClick r:id="rId6"/>
              </a:rPr>
              <a:t>www.e-sfera.hr</a:t>
            </a:r>
            <a:r>
              <a:rPr lang="hr-HR" sz="2400" dirty="0">
                <a:hlinkClick r:id="rId6"/>
              </a:rPr>
              <a:t>/dodatni-digitalni-</a:t>
            </a:r>
            <a:r>
              <a:rPr lang="hr-HR" sz="2400" dirty="0" err="1">
                <a:hlinkClick r:id="rId6"/>
              </a:rPr>
              <a:t>sadrzaji</a:t>
            </a:r>
            <a:r>
              <a:rPr lang="hr-HR" sz="2400" dirty="0">
                <a:hlinkClick r:id="rId6"/>
              </a:rPr>
              <a:t>/</a:t>
            </a:r>
            <a:r>
              <a:rPr lang="hr-HR" sz="2400" dirty="0" err="1">
                <a:hlinkClick r:id="rId6"/>
              </a:rPr>
              <a:t>82f9a72f-9ee6-42bc-b038-0b380502a8ee</a:t>
            </a:r>
            <a:r>
              <a:rPr lang="hr-HR" sz="2400" dirty="0">
                <a:hlinkClick r:id="rId6"/>
              </a:rPr>
              <a:t>/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3059" y="5096435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err="1">
                <a:solidFill>
                  <a:srgbClr val="FF0000"/>
                </a:solidFill>
              </a:rPr>
              <a:t>Jack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3601" y="5096435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err="1">
                <a:solidFill>
                  <a:srgbClr val="FF0000"/>
                </a:solidFill>
              </a:rPr>
              <a:t>Zack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511" y="5088957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err="1">
                <a:solidFill>
                  <a:srgbClr val="FF0000"/>
                </a:solidFill>
              </a:rPr>
              <a:t>Jeremy</a:t>
            </a:r>
            <a:endParaRPr lang="hr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52" y="1225967"/>
            <a:ext cx="6033874" cy="308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0464" y="2012786"/>
            <a:ext cx="55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2140" y="2505026"/>
            <a:ext cx="55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3233" y="3308186"/>
            <a:ext cx="55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3772" y="3784085"/>
            <a:ext cx="553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92D050"/>
                </a:solidFill>
              </a:rPr>
              <a:t>T</a:t>
            </a:r>
          </a:p>
        </p:txBody>
      </p:sp>
      <p:pic>
        <p:nvPicPr>
          <p:cNvPr id="10" name="02_sophie_and_penel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9826" y="4857069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66057" y="3537863"/>
            <a:ext cx="537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Listen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check</a:t>
            </a:r>
            <a:r>
              <a:rPr lang="hr-HR" sz="3200" dirty="0"/>
              <a:t> </a:t>
            </a:r>
            <a:r>
              <a:rPr lang="hr-HR" sz="3200" dirty="0" err="1"/>
              <a:t>your</a:t>
            </a:r>
            <a:r>
              <a:rPr lang="hr-HR" sz="3200" dirty="0"/>
              <a:t> </a:t>
            </a:r>
            <a:r>
              <a:rPr lang="hr-HR" sz="3200" dirty="0" err="1"/>
              <a:t>answers</a:t>
            </a:r>
            <a:r>
              <a:rPr lang="hr-H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3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2_sophie_and_penelo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4368" y="5125262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27005" y="4265688"/>
            <a:ext cx="537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/>
              <a:t>Listen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check</a:t>
            </a:r>
            <a:r>
              <a:rPr lang="hr-HR" sz="3200" dirty="0"/>
              <a:t> </a:t>
            </a:r>
            <a:r>
              <a:rPr lang="hr-HR" sz="3200" dirty="0" err="1"/>
              <a:t>your</a:t>
            </a:r>
            <a:r>
              <a:rPr lang="hr-HR" sz="3200" dirty="0"/>
              <a:t> </a:t>
            </a:r>
            <a:r>
              <a:rPr lang="hr-HR" sz="3200" dirty="0" err="1"/>
              <a:t>answers</a:t>
            </a:r>
            <a:r>
              <a:rPr lang="hr-HR" sz="32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06" y="483961"/>
            <a:ext cx="8022392" cy="358014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295274" y="986589"/>
            <a:ext cx="1699094" cy="709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4860758" y="2046748"/>
            <a:ext cx="673768" cy="455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6938211" y="2502567"/>
            <a:ext cx="1122948" cy="565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1852864" y="3555523"/>
            <a:ext cx="998621" cy="4558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3386890" y="3555523"/>
            <a:ext cx="878305" cy="45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02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0474" y="157826"/>
            <a:ext cx="5842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audio </a:t>
            </a:r>
            <a:r>
              <a:rPr lang="hr-HR" sz="2800" dirty="0" err="1"/>
              <a:t>script</a:t>
            </a:r>
            <a:r>
              <a:rPr lang="hr-HR" sz="2800" dirty="0"/>
              <a:t>.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find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examples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verb</a:t>
            </a:r>
            <a:r>
              <a:rPr lang="hr-HR" sz="2800" dirty="0"/>
              <a:t> ‘’to </a:t>
            </a:r>
            <a:r>
              <a:rPr lang="hr-HR" sz="2800" dirty="0" err="1"/>
              <a:t>have</a:t>
            </a:r>
            <a:r>
              <a:rPr lang="hr-HR" sz="2800" dirty="0"/>
              <a:t> </a:t>
            </a:r>
            <a:r>
              <a:rPr lang="hr-HR" sz="2800" dirty="0" err="1"/>
              <a:t>got</a:t>
            </a:r>
            <a:r>
              <a:rPr lang="hr-HR" sz="2800" dirty="0"/>
              <a:t>”?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257"/>
            <a:ext cx="6051884" cy="4167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884" y="3092115"/>
            <a:ext cx="6140116" cy="347562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177716" y="1496654"/>
            <a:ext cx="1179094" cy="12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03520" y="3092115"/>
            <a:ext cx="4836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440680" y="3364831"/>
            <a:ext cx="498909" cy="184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45280" y="3733800"/>
            <a:ext cx="458804" cy="4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61160" y="4014536"/>
            <a:ext cx="516556" cy="24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554578" y="4363452"/>
            <a:ext cx="385011" cy="40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6800" y="4700473"/>
            <a:ext cx="350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996863" y="4363452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958137" y="5293895"/>
            <a:ext cx="136358" cy="8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720137" y="5293895"/>
            <a:ext cx="276726" cy="80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09560" y="5882640"/>
            <a:ext cx="472439" cy="20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8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1035</TotalTime>
  <Words>422</Words>
  <Application>Microsoft Office PowerPoint</Application>
  <PresentationFormat>Widescreen</PresentationFormat>
  <Paragraphs>84</Paragraphs>
  <Slides>17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Paket</vt:lpstr>
      <vt:lpstr>UNIT 1: Who am 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71</cp:revision>
  <dcterms:created xsi:type="dcterms:W3CDTF">2020-09-19T11:02:00Z</dcterms:created>
  <dcterms:modified xsi:type="dcterms:W3CDTF">2022-09-05T14:51:31Z</dcterms:modified>
</cp:coreProperties>
</file>